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67" r:id="rId2"/>
    <p:sldId id="261" r:id="rId3"/>
  </p:sldIdLst>
  <p:sldSz cx="6858000" cy="9144000" type="letter"/>
  <p:notesSz cx="7010400" cy="9296400"/>
  <p:embeddedFontLst>
    <p:embeddedFont>
      <p:font typeface="Open Sans" charset="0"/>
      <p:regular r:id="rId5"/>
      <p:bold r:id="rId6"/>
      <p:italic r:id="rId7"/>
      <p:boldItalic r:id="rId8"/>
    </p:embeddedFont>
    <p:embeddedFont>
      <p:font typeface="Calibri" pitchFamily="34" charset="0"/>
      <p:regular r:id="rId9"/>
      <p:bold r:id="rId10"/>
      <p:italic r:id="rId11"/>
      <p:boldItalic r:id="rId12"/>
    </p:embeddedFont>
    <p:embeddedFont>
      <p:font typeface="Amatic SC" charset="0"/>
      <p:regular r:id="rId13"/>
      <p:bold r:id="rId14"/>
    </p:embeddedFont>
    <p:embeddedFont>
      <p:font typeface="Calibri Light" charset="0"/>
      <p:regular r:id="rId15"/>
      <p:italic r:id="rId16"/>
    </p:embeddedFont>
    <p:embeddedFont>
      <p:font typeface="Life Savers" charset="0"/>
      <p:regular r:id="rId17"/>
      <p:bold r:id="rId18"/>
    </p:embeddedFont>
    <p:embeddedFont>
      <p:font typeface="Papyrus" pitchFamily="66" charset="0"/>
      <p:regular r:id="rId19"/>
    </p:embeddedFont>
    <p:embeddedFont>
      <p:font typeface="Open Sans Light"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786"/>
    <a:srgbClr val="D4A97E"/>
    <a:srgbClr val="FFCC00"/>
    <a:srgbClr val="4BCD9B"/>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p:scale>
          <a:sx n="90" d="100"/>
          <a:sy n="90" d="100"/>
        </p:scale>
        <p:origin x="-1116" y="1830"/>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53BA06-4A16-40E9-8730-D2CE8F64176C}" type="datetimeFigureOut">
              <a:rPr lang="en-US" smtClean="0"/>
              <a:t>9/15/2016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dirty="0"/>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dirty="0"/>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9/15/2016</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dirty="0"/>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56619"/>
            <a:ext cx="6320589" cy="1107996"/>
          </a:xfrm>
          <a:prstGeom prst="rect">
            <a:avLst/>
          </a:prstGeom>
          <a:noFill/>
        </p:spPr>
        <p:txBody>
          <a:bodyPr wrap="square" rtlCol="0">
            <a:spAutoFit/>
          </a:bodyPr>
          <a:lstStyle/>
          <a:p>
            <a:pPr algn="ctr"/>
            <a:r>
              <a:rPr lang="en-US" sz="6600" b="1" dirty="0">
                <a:latin typeface="Life Savers" panose="03050602040302000004" pitchFamily="66" charset="0"/>
              </a:rPr>
              <a:t>6</a:t>
            </a:r>
            <a:r>
              <a:rPr lang="en-US" sz="6600" b="1" baseline="30000" dirty="0">
                <a:latin typeface="Life Savers" panose="03050602040302000004" pitchFamily="66" charset="0"/>
              </a:rPr>
              <a:t>th</a:t>
            </a:r>
            <a:r>
              <a:rPr lang="en-US" sz="6600" b="1" dirty="0">
                <a:latin typeface="Life Savers" panose="03050602040302000004" pitchFamily="66" charset="0"/>
              </a:rPr>
              <a:t> Grade News</a:t>
            </a:r>
            <a:endParaRPr lang="en-US" sz="4400" b="1" dirty="0">
              <a:latin typeface="Life Savers" panose="03050602040302000004" pitchFamily="66" charset="0"/>
            </a:endParaRPr>
          </a:p>
        </p:txBody>
      </p:sp>
      <p:cxnSp>
        <p:nvCxnSpPr>
          <p:cNvPr id="4" name="Straight Connector 3"/>
          <p:cNvCxnSpPr/>
          <p:nvPr/>
        </p:nvCxnSpPr>
        <p:spPr>
          <a:xfrm>
            <a:off x="746" y="1287813"/>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54829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6" y="1295146"/>
            <a:ext cx="1230744" cy="276999"/>
          </a:xfrm>
          <a:prstGeom prst="rect">
            <a:avLst/>
          </a:prstGeom>
          <a:noFill/>
        </p:spPr>
        <p:txBody>
          <a:bodyPr wrap="square" rtlCol="0">
            <a:spAutoFit/>
          </a:bodyPr>
          <a:lstStyle/>
          <a:p>
            <a:r>
              <a:rPr lang="en-US" sz="1200" dirty="0">
                <a:latin typeface="Open Sans Light" panose="020B0306030504020204" pitchFamily="34" charset="0"/>
                <a:ea typeface="Open Sans Light" panose="020B0306030504020204" pitchFamily="34" charset="0"/>
                <a:cs typeface="Open Sans Light" panose="020B0306030504020204" pitchFamily="34" charset="0"/>
              </a:rPr>
              <a:t>(475) 220-7600</a:t>
            </a:r>
          </a:p>
        </p:txBody>
      </p:sp>
      <p:sp>
        <p:nvSpPr>
          <p:cNvPr id="9" name="TextBox 8"/>
          <p:cNvSpPr txBox="1"/>
          <p:nvPr/>
        </p:nvSpPr>
        <p:spPr>
          <a:xfrm>
            <a:off x="2642382" y="1273847"/>
            <a:ext cx="1568245" cy="307777"/>
          </a:xfrm>
          <a:prstGeom prst="rect">
            <a:avLst/>
          </a:prstGeom>
          <a:noFill/>
        </p:spPr>
        <p:txBody>
          <a:bodyPr wrap="square" rtlCol="0">
            <a:spAutoFit/>
          </a:bodyPr>
          <a:lstStyle/>
          <a:p>
            <a:pPr algn="ct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September 2016</a:t>
            </a:r>
          </a:p>
        </p:txBody>
      </p:sp>
      <p:sp>
        <p:nvSpPr>
          <p:cNvPr id="10" name="TextBox 9"/>
          <p:cNvSpPr txBox="1"/>
          <p:nvPr/>
        </p:nvSpPr>
        <p:spPr>
          <a:xfrm>
            <a:off x="5185726" y="1295113"/>
            <a:ext cx="1568245" cy="276999"/>
          </a:xfrm>
          <a:prstGeom prst="rect">
            <a:avLst/>
          </a:prstGeom>
          <a:noFill/>
        </p:spPr>
        <p:txBody>
          <a:bodyPr wrap="square" rtlCol="0">
            <a:spAutoFit/>
          </a:bodyPr>
          <a:lstStyle/>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Vol</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1</a:t>
            </a:r>
          </a:p>
        </p:txBody>
      </p:sp>
      <p:sp>
        <p:nvSpPr>
          <p:cNvPr id="12" name="TextBox 11"/>
          <p:cNvSpPr txBox="1"/>
          <p:nvPr/>
        </p:nvSpPr>
        <p:spPr>
          <a:xfrm>
            <a:off x="222975" y="1651186"/>
            <a:ext cx="2755998" cy="553998"/>
          </a:xfrm>
          <a:prstGeom prst="rect">
            <a:avLst/>
          </a:prstGeom>
          <a:noFill/>
        </p:spPr>
        <p:txBody>
          <a:bodyPr wrap="square" rtlCol="0">
            <a:spAutoFit/>
          </a:bodyPr>
          <a:lstStyle/>
          <a:p>
            <a:pPr algn="ctr"/>
            <a:r>
              <a:rPr lang="en-US" sz="3000" b="1" dirty="0">
                <a:latin typeface="Life Savers" panose="03050602040302000004" pitchFamily="66" charset="0"/>
              </a:rPr>
              <a:t>Welcome </a:t>
            </a:r>
            <a:r>
              <a:rPr lang="en-US" sz="3000" b="1" dirty="0" smtClean="0">
                <a:latin typeface="Life Savers" panose="03050602040302000004" pitchFamily="66" charset="0"/>
              </a:rPr>
              <a:t>Back</a:t>
            </a:r>
            <a:endParaRPr lang="en-US" sz="3000" b="1" dirty="0">
              <a:latin typeface="Life Savers" panose="03050602040302000004" pitchFamily="66" charset="0"/>
            </a:endParaRPr>
          </a:p>
        </p:txBody>
      </p:sp>
      <p:sp>
        <p:nvSpPr>
          <p:cNvPr id="13" name="TextBox 12"/>
          <p:cNvSpPr txBox="1"/>
          <p:nvPr/>
        </p:nvSpPr>
        <p:spPr>
          <a:xfrm>
            <a:off x="171718" y="3979128"/>
            <a:ext cx="2939633" cy="3939540"/>
          </a:xfrm>
          <a:prstGeom prst="rect">
            <a:avLst/>
          </a:prstGeom>
          <a:noFill/>
        </p:spPr>
        <p:txBody>
          <a:bodyPr wrap="square" rtlCol="0">
            <a:spAutoFit/>
          </a:bodyPr>
          <a:lstStyle/>
          <a:p>
            <a:pPr algn="just"/>
            <a:r>
              <a:rPr lang="en-US" sz="1000" dirty="0">
                <a:latin typeface="Open Sans Light" charset="0"/>
                <a:ea typeface="Open Sans Light" charset="0"/>
                <a:cs typeface="Open Sans Light" charset="0"/>
              </a:rPr>
              <a:t> </a:t>
            </a:r>
            <a:r>
              <a:rPr lang="en-US" sz="1000" dirty="0" smtClean="0">
                <a:latin typeface="Open Sans Light" charset="0"/>
                <a:ea typeface="Open Sans Light" charset="0"/>
                <a:cs typeface="Open Sans Light" charset="0"/>
              </a:rPr>
              <a:t>    We </a:t>
            </a:r>
            <a:r>
              <a:rPr lang="en-US" sz="1000" dirty="0">
                <a:latin typeface="Open Sans Light" charset="0"/>
                <a:ea typeface="Open Sans Light" charset="0"/>
                <a:cs typeface="Open Sans Light" charset="0"/>
              </a:rPr>
              <a:t>are off to a strong start in 6</a:t>
            </a:r>
            <a:r>
              <a:rPr lang="en-US" sz="1000" baseline="30000" dirty="0">
                <a:latin typeface="Open Sans Light" charset="0"/>
                <a:ea typeface="Open Sans Light" charset="0"/>
                <a:cs typeface="Open Sans Light" charset="0"/>
              </a:rPr>
              <a:t>th</a:t>
            </a:r>
            <a:r>
              <a:rPr lang="en-US" sz="1000" dirty="0">
                <a:latin typeface="Open Sans Light" charset="0"/>
                <a:ea typeface="Open Sans Light" charset="0"/>
                <a:cs typeface="Open Sans Light" charset="0"/>
              </a:rPr>
              <a:t> grade as students continue to navigate their way with learning the new bell schedule, </a:t>
            </a:r>
            <a:r>
              <a:rPr lang="en-US" sz="1000" dirty="0" smtClean="0">
                <a:latin typeface="Open Sans Light" charset="0"/>
                <a:ea typeface="Open Sans Light" charset="0"/>
                <a:cs typeface="Open Sans Light" charset="0"/>
              </a:rPr>
              <a:t>the changing </a:t>
            </a:r>
            <a:r>
              <a:rPr lang="en-US" sz="1000" dirty="0">
                <a:latin typeface="Open Sans Light" charset="0"/>
                <a:ea typeface="Open Sans Light" charset="0"/>
                <a:cs typeface="Open Sans Light" charset="0"/>
              </a:rPr>
              <a:t>of classes, having 3 teachers and being “upstairs” for the first time!  Their responsibilities have definitely increased from last year, </a:t>
            </a:r>
            <a:r>
              <a:rPr lang="en-US" sz="1000" dirty="0" smtClean="0">
                <a:latin typeface="Open Sans Light" charset="0"/>
                <a:ea typeface="Open Sans Light" charset="0"/>
                <a:cs typeface="Open Sans Light" charset="0"/>
              </a:rPr>
              <a:t>and </a:t>
            </a:r>
            <a:r>
              <a:rPr lang="en-US" sz="1000" dirty="0">
                <a:latin typeface="Open Sans Light" charset="0"/>
                <a:ea typeface="Open Sans Light" charset="0"/>
                <a:cs typeface="Open Sans Light" charset="0"/>
              </a:rPr>
              <a:t>your children are rising to the challenge!  We have high expectations for all students and we believe it is equally important that they too, develop high expectations of themselves.  We also believe it is critical that we all work together to foster their emotional, intellectual, and social growth.  We are  looking forward to developing </a:t>
            </a:r>
            <a:r>
              <a:rPr lang="en-US" sz="1000" i="1" dirty="0">
                <a:latin typeface="Open Sans Light" charset="0"/>
                <a:ea typeface="Open Sans Light" charset="0"/>
                <a:cs typeface="Open Sans Light" charset="0"/>
              </a:rPr>
              <a:t>(and in some cases, continuing)</a:t>
            </a:r>
            <a:r>
              <a:rPr lang="en-US" sz="1000" dirty="0">
                <a:latin typeface="Open Sans Light" charset="0"/>
                <a:ea typeface="Open Sans Light" charset="0"/>
                <a:cs typeface="Open Sans Light" charset="0"/>
              </a:rPr>
              <a:t> a strong partnership with you so we can ensure both a successful and enriching year for your child.  One of our goals as your child’s teacher is to exude passion and purpose for learning which we hope will be contagious.  </a:t>
            </a:r>
            <a:endParaRPr lang="en-US" sz="1000" dirty="0" smtClean="0">
              <a:latin typeface="Open Sans Light" charset="0"/>
              <a:ea typeface="Open Sans Light" charset="0"/>
              <a:cs typeface="Open Sans Light" charset="0"/>
            </a:endParaRPr>
          </a:p>
          <a:p>
            <a:pPr algn="just"/>
            <a:endParaRPr lang="en-US" sz="1000" dirty="0">
              <a:latin typeface="Open Sans Light" charset="0"/>
              <a:ea typeface="Open Sans Light" charset="0"/>
              <a:cs typeface="Open Sans Light" charset="0"/>
            </a:endParaRPr>
          </a:p>
          <a:p>
            <a:pPr algn="just"/>
            <a:r>
              <a:rPr lang="en-US" sz="1000" dirty="0" smtClean="0">
                <a:latin typeface="Open Sans Light" charset="0"/>
                <a:ea typeface="Open Sans Light" charset="0"/>
                <a:cs typeface="Open Sans Light" charset="0"/>
              </a:rPr>
              <a:t>     We </a:t>
            </a:r>
            <a:r>
              <a:rPr lang="en-US" sz="1000" dirty="0">
                <a:latin typeface="Open Sans Light" charset="0"/>
                <a:ea typeface="Open Sans Light" charset="0"/>
                <a:cs typeface="Open Sans Light" charset="0"/>
              </a:rPr>
              <a:t>look forward to meeting you and sharing more at Open House, Tuesday, September 27</a:t>
            </a:r>
            <a:r>
              <a:rPr lang="en-US" sz="1000" baseline="30000" dirty="0">
                <a:latin typeface="Open Sans Light" charset="0"/>
                <a:ea typeface="Open Sans Light" charset="0"/>
                <a:cs typeface="Open Sans Light" charset="0"/>
              </a:rPr>
              <a:t>th</a:t>
            </a:r>
            <a:r>
              <a:rPr lang="en-US" sz="1000" dirty="0">
                <a:latin typeface="Open Sans Light" charset="0"/>
                <a:ea typeface="Open Sans Light" charset="0"/>
                <a:cs typeface="Open Sans Light" charset="0"/>
              </a:rPr>
              <a:t> from 6-8pm!  In the meantime, please don’t hesitate to call any one of us if you have any concerns or questions!</a:t>
            </a:r>
          </a:p>
        </p:txBody>
      </p:sp>
      <p:sp>
        <p:nvSpPr>
          <p:cNvPr id="24" name="TextBox 23"/>
          <p:cNvSpPr txBox="1"/>
          <p:nvPr/>
        </p:nvSpPr>
        <p:spPr>
          <a:xfrm>
            <a:off x="3404962" y="7466391"/>
            <a:ext cx="2989269" cy="369332"/>
          </a:xfrm>
          <a:prstGeom prst="rect">
            <a:avLst/>
          </a:prstGeom>
          <a:noFill/>
        </p:spPr>
        <p:txBody>
          <a:bodyPr wrap="square" rtlCol="0">
            <a:spAutoFit/>
          </a:bodyPr>
          <a:lstStyle/>
          <a:p>
            <a:r>
              <a:rPr lang="en-US" b="1" dirty="0">
                <a:latin typeface="Life Savers" panose="03050602040302000004" pitchFamily="66" charset="0"/>
              </a:rPr>
              <a:t>Dates to </a:t>
            </a:r>
            <a:r>
              <a:rPr lang="en-US" b="1" dirty="0" smtClean="0">
                <a:latin typeface="Life Savers" panose="03050602040302000004" pitchFamily="66" charset="0"/>
              </a:rPr>
              <a:t>Remember!</a:t>
            </a:r>
            <a:endParaRPr lang="en-US" b="1" dirty="0">
              <a:latin typeface="Life Savers" panose="03050602040302000004" pitchFamily="66" charset="0"/>
            </a:endParaRPr>
          </a:p>
        </p:txBody>
      </p:sp>
      <p:sp>
        <p:nvSpPr>
          <p:cNvPr id="31" name="TextBox 30"/>
          <p:cNvSpPr txBox="1"/>
          <p:nvPr/>
        </p:nvSpPr>
        <p:spPr>
          <a:xfrm>
            <a:off x="3467527" y="1788772"/>
            <a:ext cx="1553964" cy="369332"/>
          </a:xfrm>
          <a:prstGeom prst="rect">
            <a:avLst/>
          </a:prstGeom>
          <a:noFill/>
        </p:spPr>
        <p:txBody>
          <a:bodyPr wrap="square" rtlCol="0">
            <a:spAutoFit/>
          </a:bodyPr>
          <a:lstStyle/>
          <a:p>
            <a:r>
              <a:rPr lang="en-US" b="1" dirty="0">
                <a:latin typeface="Life Savers" panose="03050602040302000004" pitchFamily="66" charset="0"/>
              </a:rPr>
              <a:t>Bell </a:t>
            </a:r>
            <a:r>
              <a:rPr lang="en-US" b="1" dirty="0" smtClean="0">
                <a:latin typeface="Life Savers" panose="03050602040302000004" pitchFamily="66" charset="0"/>
              </a:rPr>
              <a:t>Schedule</a:t>
            </a:r>
            <a:endParaRPr lang="en-US" b="1" dirty="0">
              <a:latin typeface="Life Savers" panose="03050602040302000004" pitchFamily="66" charset="0"/>
            </a:endParaRPr>
          </a:p>
        </p:txBody>
      </p:sp>
      <p:sp>
        <p:nvSpPr>
          <p:cNvPr id="32" name="TextBox 31"/>
          <p:cNvSpPr txBox="1"/>
          <p:nvPr/>
        </p:nvSpPr>
        <p:spPr>
          <a:xfrm>
            <a:off x="3472122" y="2124701"/>
            <a:ext cx="1617454" cy="2169825"/>
          </a:xfrm>
          <a:prstGeom prst="rect">
            <a:avLst/>
          </a:prstGeom>
          <a:noFill/>
        </p:spPr>
        <p:txBody>
          <a:bodyPr wrap="square" rtlCol="0">
            <a:spAutoFit/>
          </a:bodyPr>
          <a:lstStyle/>
          <a:p>
            <a:pPr>
              <a:spcAft>
                <a:spcPts val="300"/>
              </a:spcAft>
              <a:tabLst>
                <a:tab pos="344488" algn="l"/>
              </a:tabLs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8:30	 School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begins </a:t>
            </a:r>
            <a:endParaRPr lang="en-US" sz="1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8:40    Tardy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bell</a:t>
            </a: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8:52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Homeroom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ends</a:t>
            </a: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8:55    Block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1</a:t>
            </a: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10:24  Specials</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11:13  Block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2</a:t>
            </a: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12:35  Lunch/recess</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1:20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Block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3</a:t>
            </a: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2:45    Homeroom</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2:50    Dismissal</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32"/>
          <p:cNvSpPr txBox="1"/>
          <p:nvPr/>
        </p:nvSpPr>
        <p:spPr>
          <a:xfrm>
            <a:off x="5162897" y="1765286"/>
            <a:ext cx="1135490" cy="369332"/>
          </a:xfrm>
          <a:prstGeom prst="rect">
            <a:avLst/>
          </a:prstGeom>
          <a:noFill/>
        </p:spPr>
        <p:txBody>
          <a:bodyPr wrap="square" rtlCol="0">
            <a:spAutoFit/>
          </a:bodyPr>
          <a:lstStyle/>
          <a:p>
            <a:r>
              <a:rPr lang="en-US" b="1" dirty="0">
                <a:latin typeface="Life Savers" panose="03050602040302000004" pitchFamily="66" charset="0"/>
              </a:rPr>
              <a:t>Agendas</a:t>
            </a:r>
          </a:p>
        </p:txBody>
      </p:sp>
      <p:sp>
        <p:nvSpPr>
          <p:cNvPr id="34" name="TextBox 33"/>
          <p:cNvSpPr txBox="1"/>
          <p:nvPr/>
        </p:nvSpPr>
        <p:spPr>
          <a:xfrm>
            <a:off x="5125066" y="2101841"/>
            <a:ext cx="1423881" cy="1785104"/>
          </a:xfrm>
          <a:prstGeom prst="rect">
            <a:avLst/>
          </a:prstGeom>
          <a:noFill/>
        </p:spPr>
        <p:txBody>
          <a:bodyPr wrap="square" rtlCol="0">
            <a:spAutoFit/>
          </a:bodyPr>
          <a:lstStyle/>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Students will use their agendas to help stay organized with the expectations of their class work. Teachers will use them as a tool for communication with you.  We ask that you check (and sign) agendas daily.   </a:t>
            </a:r>
          </a:p>
        </p:txBody>
      </p:sp>
      <p:sp>
        <p:nvSpPr>
          <p:cNvPr id="35" name="Rectangle 34"/>
          <p:cNvSpPr/>
          <p:nvPr/>
        </p:nvSpPr>
        <p:spPr>
          <a:xfrm>
            <a:off x="3384655" y="1624460"/>
            <a:ext cx="3368857" cy="56276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093167" y="4296185"/>
            <a:ext cx="1555291" cy="1349087"/>
          </a:xfrm>
          <a:prstGeom prst="rect">
            <a:avLst/>
          </a:prstGeom>
          <a:noFill/>
        </p:spPr>
        <p:txBody>
          <a:bodyPr wrap="square" rtlCol="0">
            <a:spAutoFit/>
          </a:bodyPr>
          <a:lstStyle/>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It is so important that your child attend school every day.  In the event that they must miss a day, please send them with an note the next day. </a:t>
            </a:r>
          </a:p>
        </p:txBody>
      </p:sp>
      <p:sp>
        <p:nvSpPr>
          <p:cNvPr id="28" name="TextBox 27"/>
          <p:cNvSpPr txBox="1"/>
          <p:nvPr/>
        </p:nvSpPr>
        <p:spPr>
          <a:xfrm>
            <a:off x="5141888" y="3939456"/>
            <a:ext cx="1467384" cy="369332"/>
          </a:xfrm>
          <a:prstGeom prst="rect">
            <a:avLst/>
          </a:prstGeom>
          <a:noFill/>
        </p:spPr>
        <p:txBody>
          <a:bodyPr wrap="square" rtlCol="0">
            <a:spAutoFit/>
          </a:bodyPr>
          <a:lstStyle/>
          <a:p>
            <a:r>
              <a:rPr lang="en-US" b="1" dirty="0">
                <a:latin typeface="Life Savers" panose="03050602040302000004" pitchFamily="66" charset="0"/>
              </a:rPr>
              <a:t>Attendance</a:t>
            </a:r>
          </a:p>
        </p:txBody>
      </p:sp>
      <p:sp>
        <p:nvSpPr>
          <p:cNvPr id="29" name="TextBox 28"/>
          <p:cNvSpPr txBox="1"/>
          <p:nvPr/>
        </p:nvSpPr>
        <p:spPr>
          <a:xfrm>
            <a:off x="282241" y="1025649"/>
            <a:ext cx="6320589" cy="246221"/>
          </a:xfrm>
          <a:prstGeom prst="rect">
            <a:avLst/>
          </a:prstGeom>
          <a:noFill/>
        </p:spPr>
        <p:txBody>
          <a:bodyPr wrap="square" rtlCol="0">
            <a:spAutoFit/>
          </a:bodyPr>
          <a:lstStyle/>
          <a:p>
            <a:pPr algn="ctr"/>
            <a:r>
              <a:rPr lang="en-US" sz="1000" dirty="0">
                <a:latin typeface="Papyrus" panose="03070502060502030205" pitchFamily="66" charset="0"/>
              </a:rPr>
              <a:t>Clemente Leadership </a:t>
            </a:r>
            <a:r>
              <a:rPr lang="en-US" sz="1000" dirty="0" smtClean="0">
                <a:latin typeface="Papyrus" panose="03070502060502030205" pitchFamily="66" charset="0"/>
              </a:rPr>
              <a:t>Academy   </a:t>
            </a:r>
            <a:r>
              <a:rPr lang="en-US" sz="1000" dirty="0" smtClean="0">
                <a:latin typeface="Arial"/>
                <a:cs typeface="Arial"/>
              </a:rPr>
              <a:t>•   </a:t>
            </a:r>
            <a:r>
              <a:rPr lang="en-US" sz="1000" dirty="0" smtClean="0">
                <a:latin typeface="Papyrus" panose="03070502060502030205" pitchFamily="66" charset="0"/>
              </a:rPr>
              <a:t>360 </a:t>
            </a:r>
            <a:r>
              <a:rPr lang="en-US" sz="1000" dirty="0">
                <a:latin typeface="Papyrus" panose="03070502060502030205" pitchFamily="66" charset="0"/>
              </a:rPr>
              <a:t>Columbus </a:t>
            </a:r>
            <a:r>
              <a:rPr lang="en-US" sz="1000" dirty="0" smtClean="0">
                <a:latin typeface="Papyrus" panose="03070502060502030205" pitchFamily="66" charset="0"/>
              </a:rPr>
              <a:t>Avenue   </a:t>
            </a:r>
            <a:r>
              <a:rPr lang="en-US" sz="1000" dirty="0" smtClean="0">
                <a:latin typeface="Arial"/>
                <a:cs typeface="Arial"/>
              </a:rPr>
              <a:t>•   </a:t>
            </a:r>
            <a:r>
              <a:rPr lang="en-US" sz="1000" dirty="0" smtClean="0">
                <a:latin typeface="Papyrus" panose="03070502060502030205" pitchFamily="66" charset="0"/>
              </a:rPr>
              <a:t>New </a:t>
            </a:r>
            <a:r>
              <a:rPr lang="en-US" sz="1000" dirty="0">
                <a:latin typeface="Papyrus" panose="03070502060502030205" pitchFamily="66" charset="0"/>
              </a:rPr>
              <a:t>Haven, CT 06519</a:t>
            </a:r>
          </a:p>
        </p:txBody>
      </p:sp>
      <p:sp>
        <p:nvSpPr>
          <p:cNvPr id="30" name="TextBox 29"/>
          <p:cNvSpPr txBox="1"/>
          <p:nvPr/>
        </p:nvSpPr>
        <p:spPr>
          <a:xfrm>
            <a:off x="3433010" y="4068950"/>
            <a:ext cx="1467384" cy="369332"/>
          </a:xfrm>
          <a:prstGeom prst="rect">
            <a:avLst/>
          </a:prstGeom>
          <a:noFill/>
        </p:spPr>
        <p:txBody>
          <a:bodyPr wrap="square" rtlCol="0">
            <a:spAutoFit/>
          </a:bodyPr>
          <a:lstStyle/>
          <a:p>
            <a:r>
              <a:rPr lang="en-US" b="1" dirty="0">
                <a:latin typeface="Life Savers" panose="03050602040302000004" pitchFamily="66" charset="0"/>
              </a:rPr>
              <a:t>Uniforms</a:t>
            </a:r>
          </a:p>
        </p:txBody>
      </p:sp>
      <p:sp>
        <p:nvSpPr>
          <p:cNvPr id="38" name="TextBox 37"/>
          <p:cNvSpPr txBox="1"/>
          <p:nvPr/>
        </p:nvSpPr>
        <p:spPr>
          <a:xfrm>
            <a:off x="3456097" y="4395593"/>
            <a:ext cx="1347624" cy="1349087"/>
          </a:xfrm>
          <a:prstGeom prst="rect">
            <a:avLst/>
          </a:prstGeom>
          <a:noFill/>
        </p:spPr>
        <p:txBody>
          <a:bodyPr wrap="square" rtlCol="0">
            <a:spAutoFit/>
          </a:bodyPr>
          <a:lstStyle/>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Black, collared shirt</a:t>
            </a:r>
          </a:p>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Khaki pants/skirt</a:t>
            </a:r>
          </a:p>
          <a:p>
            <a:pPr>
              <a:lnSpc>
                <a:spcPts val="1400"/>
              </a:lnSpc>
            </a:pPr>
            <a:endParaRPr lang="en-US" sz="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Students will need their gym uniforms on their scheduled day.</a:t>
            </a:r>
          </a:p>
        </p:txBody>
      </p:sp>
      <p:sp>
        <p:nvSpPr>
          <p:cNvPr id="39" name="Rectangle 38"/>
          <p:cNvSpPr/>
          <p:nvPr/>
        </p:nvSpPr>
        <p:spPr>
          <a:xfrm>
            <a:off x="3371260" y="7464000"/>
            <a:ext cx="3368857" cy="1445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519898" y="7864291"/>
            <a:ext cx="3029049" cy="1208023"/>
          </a:xfrm>
          <a:prstGeom prst="rect">
            <a:avLst/>
          </a:prstGeom>
          <a:noFill/>
        </p:spPr>
        <p:txBody>
          <a:bodyPr wrap="square" rtlCol="0">
            <a:spAutoFit/>
          </a:bodyPr>
          <a:lstStyle/>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9/16 – 21</a:t>
            </a:r>
            <a:r>
              <a:rPr lang="en-US" sz="1000" baseline="30000" dirty="0">
                <a:latin typeface="Open Sans Light" panose="020B0306030504020204" pitchFamily="34" charset="0"/>
                <a:ea typeface="Open Sans Light" panose="020B0306030504020204" pitchFamily="34" charset="0"/>
                <a:cs typeface="Open Sans Light" panose="020B0306030504020204" pitchFamily="34" charset="0"/>
              </a:rPr>
              <a:t>st</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Century Barbeque</a:t>
            </a: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9/23 – Book Fair begins</a:t>
            </a: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9/27 – Open House</a:t>
            </a: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9/28 – Volleyball Incentive</a:t>
            </a:r>
          </a:p>
          <a:p>
            <a:pPr>
              <a:spcAft>
                <a:spcPts val="300"/>
              </a:spcAft>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9/29 – Character Ed Assembly – RESPONSIBILITY</a:t>
            </a:r>
          </a:p>
          <a:p>
            <a:pPr>
              <a:spcAft>
                <a:spcPts val="300"/>
              </a:spcAft>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40"/>
          <p:cNvSpPr txBox="1"/>
          <p:nvPr/>
        </p:nvSpPr>
        <p:spPr>
          <a:xfrm>
            <a:off x="3442534" y="6048850"/>
            <a:ext cx="3261645" cy="1169551"/>
          </a:xfrm>
          <a:prstGeom prst="rect">
            <a:avLst/>
          </a:prstGeom>
          <a:noFill/>
        </p:spPr>
        <p:txBody>
          <a:bodyPr wrap="square" rtlCol="0">
            <a:spAutoFit/>
          </a:bodyPr>
          <a:lstStyle/>
          <a:p>
            <a:pPr>
              <a:lnSpc>
                <a:spcPts val="1400"/>
              </a:lnSpc>
            </a:pPr>
            <a:r>
              <a:rPr lang="en-US" sz="1000" dirty="0">
                <a:latin typeface="Open Sans Light" panose="020B0604020202020204" charset="0"/>
                <a:ea typeface="Open Sans Light" panose="020B0604020202020204" charset="0"/>
                <a:cs typeface="Open Sans Light" panose="020B0604020202020204" charset="0"/>
              </a:rPr>
              <a:t>1st </a:t>
            </a:r>
            <a:r>
              <a:rPr lang="en-US" sz="1000" dirty="0" smtClean="0">
                <a:latin typeface="Open Sans Light" panose="020B0604020202020204" charset="0"/>
                <a:ea typeface="Open Sans Light" panose="020B0604020202020204" charset="0"/>
                <a:cs typeface="Open Sans Light" panose="020B0604020202020204" charset="0"/>
              </a:rPr>
              <a:t>Tardy – </a:t>
            </a:r>
            <a:r>
              <a:rPr lang="en-US" sz="1000" dirty="0">
                <a:latin typeface="Open Sans Light" panose="020B0604020202020204" charset="0"/>
                <a:ea typeface="Open Sans Light" panose="020B0604020202020204" charset="0"/>
                <a:cs typeface="Open Sans Light" panose="020B0604020202020204" charset="0"/>
              </a:rPr>
              <a:t>First warning by homeroom teacher. </a:t>
            </a:r>
          </a:p>
          <a:p>
            <a:pPr>
              <a:lnSpc>
                <a:spcPts val="1400"/>
              </a:lnSpc>
            </a:pPr>
            <a:r>
              <a:rPr lang="en-US" sz="1000" dirty="0">
                <a:latin typeface="Open Sans Light" panose="020B0604020202020204" charset="0"/>
                <a:ea typeface="Open Sans Light" panose="020B0604020202020204" charset="0"/>
                <a:cs typeface="Open Sans Light" panose="020B0604020202020204" charset="0"/>
              </a:rPr>
              <a:t>2nd </a:t>
            </a:r>
            <a:r>
              <a:rPr lang="en-US" sz="1000" dirty="0" smtClean="0">
                <a:latin typeface="Open Sans Light" panose="020B0604020202020204" charset="0"/>
                <a:ea typeface="Open Sans Light" panose="020B0604020202020204" charset="0"/>
                <a:cs typeface="Open Sans Light" panose="020B0604020202020204" charset="0"/>
              </a:rPr>
              <a:t>Tardy – </a:t>
            </a:r>
            <a:r>
              <a:rPr lang="en-US" sz="1000" dirty="0">
                <a:latin typeface="Open Sans Light" panose="020B0604020202020204" charset="0"/>
                <a:ea typeface="Open Sans Light" panose="020B0604020202020204" charset="0"/>
                <a:cs typeface="Open Sans Light" panose="020B0604020202020204" charset="0"/>
              </a:rPr>
              <a:t>Final Warning by homeroom teacher.</a:t>
            </a:r>
          </a:p>
          <a:p>
            <a:pPr>
              <a:lnSpc>
                <a:spcPts val="1400"/>
              </a:lnSpc>
            </a:pPr>
            <a:r>
              <a:rPr lang="en-US" sz="1000" dirty="0">
                <a:latin typeface="Open Sans Light" panose="020B0604020202020204" charset="0"/>
                <a:ea typeface="Open Sans Light" panose="020B0604020202020204" charset="0"/>
                <a:cs typeface="Open Sans Light" panose="020B0604020202020204" charset="0"/>
              </a:rPr>
              <a:t>3rd </a:t>
            </a:r>
            <a:r>
              <a:rPr lang="en-US" sz="1000" dirty="0" smtClean="0">
                <a:latin typeface="Open Sans Light" panose="020B0604020202020204" charset="0"/>
                <a:ea typeface="Open Sans Light" panose="020B0604020202020204" charset="0"/>
                <a:cs typeface="Open Sans Light" panose="020B0604020202020204" charset="0"/>
              </a:rPr>
              <a:t>Tardy – </a:t>
            </a:r>
            <a:r>
              <a:rPr lang="en-US" sz="1000" dirty="0">
                <a:latin typeface="Open Sans Light" panose="020B0604020202020204" charset="0"/>
                <a:ea typeface="Open Sans Light" panose="020B0604020202020204" charset="0"/>
                <a:cs typeface="Open Sans Light" panose="020B0604020202020204" charset="0"/>
              </a:rPr>
              <a:t>Phone call home and detention.</a:t>
            </a:r>
          </a:p>
          <a:p>
            <a:pPr>
              <a:lnSpc>
                <a:spcPts val="1400"/>
              </a:lnSpc>
            </a:pPr>
            <a:r>
              <a:rPr lang="en-US" sz="1000" dirty="0">
                <a:latin typeface="Open Sans Light" panose="020B0604020202020204" charset="0"/>
                <a:ea typeface="Open Sans Light" panose="020B0604020202020204" charset="0"/>
                <a:cs typeface="Open Sans Light" panose="020B0604020202020204" charset="0"/>
              </a:rPr>
              <a:t>4th </a:t>
            </a:r>
            <a:r>
              <a:rPr lang="en-US" sz="1000" dirty="0" smtClean="0">
                <a:latin typeface="Open Sans Light" panose="020B0604020202020204" charset="0"/>
                <a:ea typeface="Open Sans Light" panose="020B0604020202020204" charset="0"/>
                <a:cs typeface="Open Sans Light" panose="020B0604020202020204" charset="0"/>
              </a:rPr>
              <a:t>Tardy – </a:t>
            </a:r>
            <a:r>
              <a:rPr lang="en-US" sz="1000" dirty="0">
                <a:latin typeface="Open Sans Light" panose="020B0604020202020204" charset="0"/>
                <a:ea typeface="Open Sans Light" panose="020B0604020202020204" charset="0"/>
                <a:cs typeface="Open Sans Light" panose="020B0604020202020204" charset="0"/>
              </a:rPr>
              <a:t>Referral </a:t>
            </a:r>
          </a:p>
          <a:p>
            <a:pPr>
              <a:lnSpc>
                <a:spcPts val="1400"/>
              </a:lnSpc>
            </a:pPr>
            <a:r>
              <a:rPr lang="en-US" sz="1000" dirty="0">
                <a:latin typeface="Open Sans Light" panose="020B0604020202020204" charset="0"/>
                <a:ea typeface="Open Sans Light" panose="020B0604020202020204" charset="0"/>
                <a:cs typeface="Open Sans Light" panose="020B0604020202020204" charset="0"/>
              </a:rPr>
              <a:t>5th </a:t>
            </a:r>
            <a:r>
              <a:rPr lang="en-US" sz="1000" dirty="0" smtClean="0">
                <a:latin typeface="Open Sans Light" panose="020B0604020202020204" charset="0"/>
                <a:ea typeface="Open Sans Light" panose="020B0604020202020204" charset="0"/>
                <a:cs typeface="Open Sans Light" panose="020B0604020202020204" charset="0"/>
              </a:rPr>
              <a:t>Tardy – </a:t>
            </a:r>
            <a:r>
              <a:rPr lang="en-US" sz="1000" dirty="0">
                <a:latin typeface="Open Sans Light" panose="020B0604020202020204" charset="0"/>
                <a:ea typeface="Open Sans Light" panose="020B0604020202020204" charset="0"/>
                <a:cs typeface="Open Sans Light" panose="020B0604020202020204" charset="0"/>
              </a:rPr>
              <a:t>Parent/ Guardian must attend a   mandatory conference with administrators. .</a:t>
            </a:r>
          </a:p>
        </p:txBody>
      </p:sp>
      <p:sp>
        <p:nvSpPr>
          <p:cNvPr id="42" name="TextBox 41"/>
          <p:cNvSpPr txBox="1"/>
          <p:nvPr/>
        </p:nvSpPr>
        <p:spPr>
          <a:xfrm>
            <a:off x="3426504" y="5709324"/>
            <a:ext cx="2499160" cy="369332"/>
          </a:xfrm>
          <a:prstGeom prst="rect">
            <a:avLst/>
          </a:prstGeom>
          <a:noFill/>
        </p:spPr>
        <p:txBody>
          <a:bodyPr wrap="square" rtlCol="0">
            <a:spAutoFit/>
          </a:bodyPr>
          <a:lstStyle/>
          <a:p>
            <a:r>
              <a:rPr lang="en-US" b="1" dirty="0">
                <a:latin typeface="Life Savers" panose="03050602040302000004" pitchFamily="66" charset="0"/>
              </a:rPr>
              <a:t>New Tardy Policy</a:t>
            </a:r>
          </a:p>
        </p:txBody>
      </p:sp>
      <p:pic>
        <p:nvPicPr>
          <p:cNvPr id="1026"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07" y="2211915"/>
            <a:ext cx="2792817" cy="170042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75911" y="7884983"/>
            <a:ext cx="2861009" cy="122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Open Sans Light" panose="020B0604020202020204" charset="0"/>
                <a:ea typeface="Open Sans Light" panose="020B0604020202020204" charset="0"/>
                <a:cs typeface="Open Sans Light" panose="020B0604020202020204" charset="0"/>
              </a:rPr>
              <a:t>“…..I will always be prepared to do my best to learn….”</a:t>
            </a:r>
          </a:p>
        </p:txBody>
      </p:sp>
    </p:spTree>
    <p:extLst>
      <p:ext uri="{BB962C8B-B14F-4D97-AF65-F5344CB8AC3E}">
        <p14:creationId xmlns:p14="http://schemas.microsoft.com/office/powerpoint/2010/main" val="147909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2190746" y="3779494"/>
            <a:ext cx="4667254"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rot="852811">
            <a:off x="4698168" y="143123"/>
            <a:ext cx="2130720" cy="1237191"/>
            <a:chOff x="4262342" y="4486794"/>
            <a:chExt cx="2599315" cy="1645713"/>
          </a:xfrm>
        </p:grpSpPr>
        <p:sp>
          <p:nvSpPr>
            <p:cNvPr id="50" name="Oval 49"/>
            <p:cNvSpPr/>
            <p:nvPr/>
          </p:nvSpPr>
          <p:spPr>
            <a:xfrm>
              <a:off x="4262342" y="4490177"/>
              <a:ext cx="2599315" cy="1642330"/>
            </a:xfrm>
            <a:prstGeom prst="ellipse">
              <a:avLst/>
            </a:prstGeom>
            <a:solidFill>
              <a:srgbClr val="4BC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4891766" y="4486794"/>
              <a:ext cx="1353096" cy="777863"/>
            </a:xfrm>
            <a:prstGeom prst="rect">
              <a:avLst/>
            </a:prstGeom>
            <a:noFill/>
          </p:spPr>
          <p:txBody>
            <a:bodyPr wrap="square" rtlCol="0">
              <a:spAutoFit/>
            </a:bodyPr>
            <a:lstStyle/>
            <a:p>
              <a:pPr algn="ctr"/>
              <a:r>
                <a:rPr lang="en-US" sz="3200" b="1" dirty="0">
                  <a:latin typeface="Amatic SC" pitchFamily="2" charset="0"/>
                </a:rPr>
                <a:t>Literacy</a:t>
              </a:r>
              <a:endParaRPr lang="en-US" sz="2000" b="1" dirty="0">
                <a:latin typeface="Amatic SC" pitchFamily="2" charset="0"/>
              </a:endParaRPr>
            </a:p>
          </p:txBody>
        </p:sp>
        <p:sp>
          <p:nvSpPr>
            <p:cNvPr id="52" name="TextBox 51"/>
            <p:cNvSpPr txBox="1"/>
            <p:nvPr/>
          </p:nvSpPr>
          <p:spPr>
            <a:xfrm>
              <a:off x="4277645" y="5086016"/>
              <a:ext cx="2571058" cy="900690"/>
            </a:xfrm>
            <a:prstGeom prst="rect">
              <a:avLst/>
            </a:prstGeom>
            <a:noFill/>
          </p:spPr>
          <p:txBody>
            <a:bodyPr wrap="square" rtlCol="0">
              <a:spAutoFit/>
            </a:bodyPr>
            <a:lstStyle/>
            <a:p>
              <a:pPr algn="ctr">
                <a:spcAft>
                  <a:spcPts val="300"/>
                </a:spcAft>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Ms. Bonilla</a:t>
              </a:r>
            </a:p>
            <a:p>
              <a:pPr algn="ctr">
                <a:spcAft>
                  <a:spcPts val="300"/>
                </a:spcAft>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Nancy.Bonilla@new-haven.k12.ct.us</a:t>
              </a:r>
            </a:p>
            <a:p>
              <a:pPr algn="ctr">
                <a:spcAft>
                  <a:spcPts val="300"/>
                </a:spcAft>
              </a:pPr>
              <a:endParaRPr lang="en-US" sz="1000" dirty="0"/>
            </a:p>
          </p:txBody>
        </p:sp>
      </p:grpSp>
      <p:grpSp>
        <p:nvGrpSpPr>
          <p:cNvPr id="13" name="Group 12"/>
          <p:cNvGrpSpPr/>
          <p:nvPr/>
        </p:nvGrpSpPr>
        <p:grpSpPr>
          <a:xfrm>
            <a:off x="-31899" y="80319"/>
            <a:ext cx="2113253" cy="3024387"/>
            <a:chOff x="3766262" y="1651160"/>
            <a:chExt cx="2615349" cy="3311305"/>
          </a:xfrm>
        </p:grpSpPr>
        <p:sp>
          <p:nvSpPr>
            <p:cNvPr id="12" name="Oval 11"/>
            <p:cNvSpPr/>
            <p:nvPr/>
          </p:nvSpPr>
          <p:spPr>
            <a:xfrm>
              <a:off x="3892570" y="1651160"/>
              <a:ext cx="2362733" cy="33113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66262" y="3567461"/>
              <a:ext cx="2615349" cy="775042"/>
            </a:xfrm>
            <a:prstGeom prst="rect">
              <a:avLst/>
            </a:prstGeom>
            <a:noFill/>
          </p:spPr>
          <p:txBody>
            <a:bodyPr wrap="square" rtlCol="0">
              <a:spAutoFit/>
            </a:bodyPr>
            <a:lstStyle/>
            <a:p>
              <a:pPr algn="ctr"/>
              <a:r>
                <a:rPr lang="en-US" sz="2400" b="1" dirty="0" smtClean="0">
                  <a:latin typeface="Amatic SC" pitchFamily="2" charset="0"/>
                  <a:ea typeface="Open Sans" panose="020B0606030504020204" pitchFamily="34" charset="0"/>
                  <a:cs typeface="Open Sans" panose="020B0606030504020204" pitchFamily="34" charset="0"/>
                </a:rPr>
                <a:t>First Quarter</a:t>
              </a:r>
            </a:p>
            <a:p>
              <a:pPr algn="ctr"/>
              <a:r>
                <a:rPr lang="en-US" sz="1600" b="1" dirty="0" smtClean="0">
                  <a:latin typeface="Amatic SC" pitchFamily="2" charset="0"/>
                  <a:ea typeface="Open Sans" panose="020B0606030504020204" pitchFamily="34" charset="0"/>
                  <a:cs typeface="Open Sans" panose="020B0606030504020204" pitchFamily="34" charset="0"/>
                </a:rPr>
                <a:t>September </a:t>
              </a:r>
              <a:r>
                <a:rPr lang="en-US" sz="1600" b="1" dirty="0">
                  <a:latin typeface="Amatic SC" pitchFamily="2" charset="0"/>
                  <a:ea typeface="Open Sans" panose="020B0606030504020204" pitchFamily="34" charset="0"/>
                  <a:cs typeface="Open Sans" panose="020B0606030504020204" pitchFamily="34" charset="0"/>
                </a:rPr>
                <a:t>2016</a:t>
              </a:r>
            </a:p>
          </p:txBody>
        </p:sp>
        <p:sp>
          <p:nvSpPr>
            <p:cNvPr id="3" name="TextBox 2"/>
            <p:cNvSpPr txBox="1"/>
            <p:nvPr/>
          </p:nvSpPr>
          <p:spPr>
            <a:xfrm>
              <a:off x="3853199" y="2114047"/>
              <a:ext cx="2420093" cy="1314203"/>
            </a:xfrm>
            <a:prstGeom prst="rect">
              <a:avLst/>
            </a:prstGeom>
            <a:noFill/>
          </p:spPr>
          <p:txBody>
            <a:bodyPr wrap="square" rtlCol="0">
              <a:spAutoFit/>
            </a:bodyPr>
            <a:lstStyle/>
            <a:p>
              <a:pPr algn="ctr"/>
              <a:r>
                <a:rPr lang="en-US" sz="3600" b="1" dirty="0">
                  <a:latin typeface="Amatic SC" pitchFamily="2" charset="0"/>
                  <a:ea typeface="Open Sans" panose="020B0606030504020204" pitchFamily="34" charset="0"/>
                  <a:cs typeface="Open Sans" panose="020B0606030504020204" pitchFamily="34" charset="0"/>
                </a:rPr>
                <a:t>Classroom</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a:latin typeface="Amatic SC" pitchFamily="2" charset="0"/>
                  <a:ea typeface="Open Sans" panose="020B0606030504020204" pitchFamily="34" charset="0"/>
                  <a:cs typeface="Open Sans" panose="020B0606030504020204" pitchFamily="34" charset="0"/>
                </a:rPr>
                <a:t>News</a:t>
              </a:r>
            </a:p>
          </p:txBody>
        </p:sp>
      </p:grpSp>
      <p:sp>
        <p:nvSpPr>
          <p:cNvPr id="15" name="TextBox 14"/>
          <p:cNvSpPr txBox="1"/>
          <p:nvPr/>
        </p:nvSpPr>
        <p:spPr>
          <a:xfrm>
            <a:off x="2027388" y="249374"/>
            <a:ext cx="2727284" cy="3323987"/>
          </a:xfrm>
          <a:prstGeom prst="rect">
            <a:avLst/>
          </a:prstGeom>
          <a:noFill/>
        </p:spPr>
        <p:txBody>
          <a:bodyPr wrap="square" rtlCol="0">
            <a:spAutoFit/>
          </a:bodyPr>
          <a:lstStyle/>
          <a:p>
            <a:pPr algn="just"/>
            <a:r>
              <a:rPr lang="en-US" sz="1050" dirty="0" smtClean="0">
                <a:latin typeface="Open Sans Light" charset="0"/>
                <a:ea typeface="Open Sans Light" charset="0"/>
                <a:cs typeface="Open Sans Light" charset="0"/>
              </a:rPr>
              <a:t>     I </a:t>
            </a:r>
            <a:r>
              <a:rPr lang="en-US" sz="1050" dirty="0">
                <a:latin typeface="Open Sans Light" charset="0"/>
                <a:ea typeface="Open Sans Light" charset="0"/>
                <a:cs typeface="Open Sans Light" charset="0"/>
              </a:rPr>
              <a:t>want to welcome students and parents alike to a new school year! I am excited to be working with your child.  I have been at Clemente for six years, so many faces are familiar.  We are starting this year with a lot of enthusiasm and many new ideas to enhance curriculum.  One goal is that our students see education as a continuous process and that all their classes connect in one way or another. Specifically in ELA (reading and writing) we will be reading our Core Novel titled </a:t>
            </a:r>
            <a:r>
              <a:rPr lang="en-US" sz="1050" u="sng" dirty="0">
                <a:latin typeface="Open Sans Light" charset="0"/>
                <a:ea typeface="Open Sans Light" charset="0"/>
                <a:cs typeface="Open Sans Light" charset="0"/>
              </a:rPr>
              <a:t>The Skin I’m In</a:t>
            </a:r>
            <a:r>
              <a:rPr lang="en-US" sz="1050" dirty="0">
                <a:latin typeface="Open Sans Light" charset="0"/>
                <a:ea typeface="Open Sans Light" charset="0"/>
                <a:cs typeface="Open Sans Light" charset="0"/>
              </a:rPr>
              <a:t> by Sharon </a:t>
            </a:r>
            <a:r>
              <a:rPr lang="en-US" sz="1050" dirty="0">
                <a:latin typeface="Open Sans Light" charset="0"/>
                <a:ea typeface="Open Sans Light" charset="0"/>
                <a:cs typeface="Open Sans Light" charset="0"/>
              </a:rPr>
              <a:t>G.Flake</a:t>
            </a:r>
            <a:r>
              <a:rPr lang="en-US" sz="1050" dirty="0">
                <a:latin typeface="Open Sans Light" charset="0"/>
                <a:ea typeface="Open Sans Light" charset="0"/>
                <a:cs typeface="Open Sans Light" charset="0"/>
              </a:rPr>
              <a:t>.  Over the course of the marking period we will be reading for meaning, looking at the authors craft and the importance of character development. For our writing piece, we will be focusing on completing a personal narrative by the end of the quarter. </a:t>
            </a:r>
          </a:p>
        </p:txBody>
      </p:sp>
      <p:sp>
        <p:nvSpPr>
          <p:cNvPr id="18" name="TextBox 17"/>
          <p:cNvSpPr txBox="1"/>
          <p:nvPr/>
        </p:nvSpPr>
        <p:spPr>
          <a:xfrm>
            <a:off x="4843941" y="1399252"/>
            <a:ext cx="1869477" cy="2354491"/>
          </a:xfrm>
          <a:prstGeom prst="rect">
            <a:avLst/>
          </a:prstGeom>
          <a:noFill/>
        </p:spPr>
        <p:txBody>
          <a:bodyPr wrap="square" rtlCol="0">
            <a:spAutoFit/>
          </a:bodyPr>
          <a:lstStyle/>
          <a:p>
            <a:r>
              <a:rPr lang="en-US" sz="1050" dirty="0" smtClean="0">
                <a:latin typeface="Open Sans Light" charset="0"/>
                <a:ea typeface="Open Sans Light" charset="0"/>
                <a:cs typeface="Open Sans Light" charset="0"/>
              </a:rPr>
              <a:t>     Homework </a:t>
            </a:r>
            <a:r>
              <a:rPr lang="en-US" sz="1050" dirty="0">
                <a:latin typeface="Open Sans Light" charset="0"/>
                <a:ea typeface="Open Sans Light" charset="0"/>
                <a:cs typeface="Open Sans Light" charset="0"/>
              </a:rPr>
              <a:t>is an essential piece to student success and an extension of the learning going on in the classroom. </a:t>
            </a:r>
            <a:endParaRPr lang="en-US" sz="1050" dirty="0" smtClean="0">
              <a:latin typeface="Open Sans Light" charset="0"/>
              <a:ea typeface="Open Sans Light" charset="0"/>
              <a:cs typeface="Open Sans Light" charset="0"/>
            </a:endParaRPr>
          </a:p>
          <a:p>
            <a:endParaRPr lang="en-US" sz="1050" dirty="0" smtClean="0">
              <a:latin typeface="Open Sans Light" charset="0"/>
              <a:ea typeface="Open Sans Light" charset="0"/>
              <a:cs typeface="Open Sans Light" charset="0"/>
            </a:endParaRPr>
          </a:p>
          <a:p>
            <a:r>
              <a:rPr lang="en-US" sz="1050" dirty="0" smtClean="0">
                <a:latin typeface="Open Sans Light" charset="0"/>
                <a:ea typeface="Open Sans Light" charset="0"/>
                <a:cs typeface="Open Sans Light" charset="0"/>
              </a:rPr>
              <a:t>     Please </a:t>
            </a:r>
            <a:r>
              <a:rPr lang="en-US" sz="1050" dirty="0">
                <a:latin typeface="Open Sans Light" charset="0"/>
                <a:ea typeface="Open Sans Light" charset="0"/>
                <a:cs typeface="Open Sans Light" charset="0"/>
              </a:rPr>
              <a:t>encourage your child </a:t>
            </a:r>
            <a:r>
              <a:rPr lang="en-US" sz="1050" dirty="0" smtClean="0">
                <a:latin typeface="Open Sans Light" charset="0"/>
                <a:ea typeface="Open Sans Light" charset="0"/>
                <a:cs typeface="Open Sans Light" charset="0"/>
              </a:rPr>
              <a:t>to complete assignments. </a:t>
            </a:r>
            <a:r>
              <a:rPr lang="en-US" sz="1050" dirty="0">
                <a:latin typeface="Open Sans Light" charset="0"/>
                <a:ea typeface="Open Sans Light" charset="0"/>
                <a:cs typeface="Open Sans Light" charset="0"/>
              </a:rPr>
              <a:t> </a:t>
            </a:r>
            <a:endParaRPr lang="en-US" sz="1050" dirty="0" smtClean="0">
              <a:latin typeface="Open Sans Light" charset="0"/>
              <a:ea typeface="Open Sans Light" charset="0"/>
              <a:cs typeface="Open Sans Light" charset="0"/>
            </a:endParaRPr>
          </a:p>
          <a:p>
            <a:r>
              <a:rPr lang="en-US" sz="1050" dirty="0" smtClean="0">
                <a:latin typeface="Open Sans Light" charset="0"/>
                <a:ea typeface="Open Sans Light" charset="0"/>
                <a:cs typeface="Open Sans Light" charset="0"/>
              </a:rPr>
              <a:t>We </a:t>
            </a:r>
            <a:r>
              <a:rPr lang="en-US" sz="1050" dirty="0">
                <a:latin typeface="Open Sans Light" charset="0"/>
                <a:ea typeface="Open Sans Light" charset="0"/>
                <a:cs typeface="Open Sans Light" charset="0"/>
              </a:rPr>
              <a:t>have a lot of work to do and every child has the ability to succeed, we just all need to band together and make it happen!!!!</a:t>
            </a:r>
          </a:p>
        </p:txBody>
      </p:sp>
      <p:grpSp>
        <p:nvGrpSpPr>
          <p:cNvPr id="33" name="Group 32"/>
          <p:cNvGrpSpPr/>
          <p:nvPr/>
        </p:nvGrpSpPr>
        <p:grpSpPr>
          <a:xfrm rot="20550440">
            <a:off x="-74980" y="3380141"/>
            <a:ext cx="2321538" cy="1327412"/>
            <a:chOff x="3945739" y="4562378"/>
            <a:chExt cx="2600765" cy="1365393"/>
          </a:xfrm>
        </p:grpSpPr>
        <p:sp>
          <p:nvSpPr>
            <p:cNvPr id="36" name="Oval 35"/>
            <p:cNvSpPr/>
            <p:nvPr/>
          </p:nvSpPr>
          <p:spPr>
            <a:xfrm>
              <a:off x="3967787" y="4562378"/>
              <a:ext cx="2578717" cy="1365393"/>
            </a:xfrm>
            <a:prstGeom prst="ellipse">
              <a:avLst/>
            </a:prstGeom>
            <a:solidFill>
              <a:srgbClr val="4BC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540252" y="4592195"/>
              <a:ext cx="1237850" cy="584774"/>
            </a:xfrm>
            <a:prstGeom prst="rect">
              <a:avLst/>
            </a:prstGeom>
            <a:noFill/>
          </p:spPr>
          <p:txBody>
            <a:bodyPr wrap="square" rtlCol="0">
              <a:spAutoFit/>
            </a:bodyPr>
            <a:lstStyle/>
            <a:p>
              <a:pPr algn="ctr"/>
              <a:r>
                <a:rPr lang="en-US" sz="3200" b="1" dirty="0">
                  <a:latin typeface="Amatic SC" pitchFamily="2" charset="0"/>
                </a:rPr>
                <a:t>Math</a:t>
              </a:r>
              <a:endParaRPr lang="en-US" sz="2000" b="1" dirty="0">
                <a:latin typeface="Amatic SC" pitchFamily="2" charset="0"/>
              </a:endParaRPr>
            </a:p>
          </p:txBody>
        </p:sp>
        <p:sp>
          <p:nvSpPr>
            <p:cNvPr id="40" name="TextBox 39"/>
            <p:cNvSpPr txBox="1"/>
            <p:nvPr/>
          </p:nvSpPr>
          <p:spPr>
            <a:xfrm>
              <a:off x="3945739" y="5108239"/>
              <a:ext cx="2548894" cy="696482"/>
            </a:xfrm>
            <a:prstGeom prst="rect">
              <a:avLst/>
            </a:prstGeom>
            <a:noFill/>
          </p:spPr>
          <p:txBody>
            <a:bodyPr wrap="square" rtlCol="0">
              <a:spAutoFit/>
            </a:bodyPr>
            <a:lstStyle/>
            <a:p>
              <a:pPr algn="ctr">
                <a:spcAft>
                  <a:spcPts val="300"/>
                </a:spcAft>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Ms. </a:t>
              </a: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Dalsania</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p>
              <a:pPr algn="ctr">
                <a:spcAft>
                  <a:spcPts val="300"/>
                </a:spcAft>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Chandani.Dalsania@new-haven.k12.ct.us</a:t>
              </a:r>
            </a:p>
            <a:p>
              <a:pPr algn="ctr">
                <a:spcAft>
                  <a:spcPts val="300"/>
                </a:spcAft>
              </a:pPr>
              <a:endParaRPr lang="en-US" sz="1000" dirty="0"/>
            </a:p>
          </p:txBody>
        </p:sp>
      </p:grpSp>
      <p:sp>
        <p:nvSpPr>
          <p:cNvPr id="45" name="TextBox 44"/>
          <p:cNvSpPr txBox="1"/>
          <p:nvPr/>
        </p:nvSpPr>
        <p:spPr>
          <a:xfrm>
            <a:off x="738217" y="3864200"/>
            <a:ext cx="5991628" cy="1392689"/>
          </a:xfrm>
          <a:prstGeom prst="rect">
            <a:avLst/>
          </a:prstGeom>
          <a:noFill/>
          <a:ln>
            <a:noFill/>
          </a:ln>
        </p:spPr>
        <p:txBody>
          <a:bodyPr wrap="square" rtlCol="0">
            <a:spAutoFit/>
          </a:bodyPr>
          <a:lstStyle/>
          <a:p>
            <a:r>
              <a:rPr lang="en-US" sz="1100" dirty="0" smtClean="0">
                <a:latin typeface="Open Sans Light" charset="0"/>
                <a:ea typeface="Open Sans Light" charset="0"/>
                <a:cs typeface="Open Sans Light" charset="0"/>
              </a:rPr>
              <a:t>	</a:t>
            </a:r>
            <a:r>
              <a:rPr lang="en-US" sz="1100" dirty="0" smtClean="0">
                <a:latin typeface="Open Sans Light" charset="0"/>
                <a:ea typeface="Open Sans Light" charset="0"/>
                <a:cs typeface="Open Sans Light" charset="0"/>
              </a:rPr>
              <a:t>               </a:t>
            </a:r>
            <a:r>
              <a:rPr lang="en-US" sz="1050" dirty="0" smtClean="0">
                <a:latin typeface="Open Sans Light" charset="0"/>
                <a:ea typeface="Open Sans Light" charset="0"/>
                <a:cs typeface="Open Sans Light" charset="0"/>
              </a:rPr>
              <a:t>In </a:t>
            </a:r>
            <a:r>
              <a:rPr lang="en-US" sz="1050" b="1" dirty="0">
                <a:latin typeface="Open Sans Light" charset="0"/>
                <a:ea typeface="Open Sans Light" charset="0"/>
                <a:cs typeface="Open Sans Light" charset="0"/>
              </a:rPr>
              <a:t>math</a:t>
            </a:r>
            <a:r>
              <a:rPr lang="en-US" sz="1050" dirty="0">
                <a:latin typeface="Open Sans Light" charset="0"/>
                <a:ea typeface="Open Sans Light" charset="0"/>
                <a:cs typeface="Open Sans Light" charset="0"/>
              </a:rPr>
              <a:t>, students have been working hard to problem solve </a:t>
            </a:r>
            <a:r>
              <a:rPr lang="en-US" sz="1050" dirty="0" smtClean="0">
                <a:latin typeface="Open Sans Light" charset="0"/>
                <a:ea typeface="Open Sans Light" charset="0"/>
                <a:cs typeface="Open Sans Light" charset="0"/>
              </a:rPr>
              <a:t> and </a:t>
            </a:r>
            <a:r>
              <a:rPr lang="en-US" sz="1050" dirty="0">
                <a:latin typeface="Open Sans Light" charset="0"/>
                <a:ea typeface="Open Sans Light" charset="0"/>
                <a:cs typeface="Open Sans Light" charset="0"/>
              </a:rPr>
              <a:t>push </a:t>
            </a:r>
            <a:r>
              <a:rPr lang="en-US" sz="1050" dirty="0" smtClean="0">
                <a:latin typeface="Open Sans Light" charset="0"/>
                <a:ea typeface="Open Sans Light" charset="0"/>
                <a:cs typeface="Open Sans Light" charset="0"/>
              </a:rPr>
              <a:t>	            through </a:t>
            </a:r>
            <a:r>
              <a:rPr lang="en-US" sz="1050" dirty="0" smtClean="0">
                <a:latin typeface="Open Sans Light" charset="0"/>
                <a:ea typeface="Open Sans Light" charset="0"/>
                <a:cs typeface="Open Sans Light" charset="0"/>
              </a:rPr>
              <a:t>Unit </a:t>
            </a:r>
            <a:r>
              <a:rPr lang="en-US" sz="1050" dirty="0">
                <a:latin typeface="Open Sans Light" charset="0"/>
                <a:ea typeface="Open Sans Light" charset="0"/>
                <a:cs typeface="Open Sans Light" charset="0"/>
              </a:rPr>
              <a:t>1 – Number Concepts of the </a:t>
            </a:r>
            <a:r>
              <a:rPr lang="en-US" sz="1050" b="1" dirty="0">
                <a:latin typeface="Open Sans Light" charset="0"/>
                <a:ea typeface="Open Sans Light" charset="0"/>
                <a:cs typeface="Open Sans Light" charset="0"/>
              </a:rPr>
              <a:t>Spring </a:t>
            </a:r>
            <a:r>
              <a:rPr lang="en-US" sz="1050" b="1" dirty="0">
                <a:latin typeface="Open Sans Light" charset="0"/>
                <a:ea typeface="Open Sans Light" charset="0"/>
                <a:cs typeface="Open Sans Light" charset="0"/>
              </a:rPr>
              <a:t> </a:t>
            </a:r>
            <a:r>
              <a:rPr lang="en-US" sz="1050" b="1" dirty="0" smtClean="0">
                <a:latin typeface="Open Sans Light" charset="0"/>
                <a:ea typeface="Open Sans Light" charset="0"/>
                <a:cs typeface="Open Sans Light" charset="0"/>
              </a:rPr>
              <a:t>Board  Textbook</a:t>
            </a:r>
            <a:r>
              <a:rPr lang="en-US" sz="1050" dirty="0" smtClean="0">
                <a:latin typeface="Open Sans Light" charset="0"/>
                <a:ea typeface="Open Sans Light" charset="0"/>
                <a:cs typeface="Open Sans Light" charset="0"/>
              </a:rPr>
              <a:t>. </a:t>
            </a:r>
            <a:r>
              <a:rPr lang="en-US" sz="1050" dirty="0" smtClean="0">
                <a:latin typeface="Open Sans Light" charset="0"/>
                <a:ea typeface="Open Sans Light" charset="0"/>
                <a:cs typeface="Open Sans Light" charset="0"/>
              </a:rPr>
              <a:t> In </a:t>
            </a:r>
            <a:r>
              <a:rPr lang="en-US" sz="1050" dirty="0">
                <a:latin typeface="Open Sans Light" charset="0"/>
                <a:ea typeface="Open Sans Light" charset="0"/>
                <a:cs typeface="Open Sans Light" charset="0"/>
              </a:rPr>
              <a:t>this </a:t>
            </a:r>
            <a:r>
              <a:rPr lang="en-US" sz="1050" dirty="0" smtClean="0">
                <a:latin typeface="Open Sans Light" charset="0"/>
                <a:ea typeface="Open Sans Light" charset="0"/>
                <a:cs typeface="Open Sans Light" charset="0"/>
              </a:rPr>
              <a:t>	      unit</a:t>
            </a:r>
            <a:r>
              <a:rPr lang="en-US" sz="1050" dirty="0">
                <a:latin typeface="Open Sans Light" charset="0"/>
                <a:ea typeface="Open Sans Light" charset="0"/>
                <a:cs typeface="Open Sans Light" charset="0"/>
              </a:rPr>
              <a:t>, students extend </a:t>
            </a:r>
            <a:r>
              <a:rPr lang="en-US" sz="1050" dirty="0" smtClean="0">
                <a:latin typeface="Open Sans Light" charset="0"/>
                <a:ea typeface="Open Sans Light" charset="0"/>
                <a:cs typeface="Open Sans Light" charset="0"/>
              </a:rPr>
              <a:t>their understanding </a:t>
            </a:r>
            <a:r>
              <a:rPr lang="en-US" sz="1050" dirty="0">
                <a:latin typeface="Open Sans Light" charset="0"/>
                <a:ea typeface="Open Sans Light" charset="0"/>
                <a:cs typeface="Open Sans Light" charset="0"/>
              </a:rPr>
              <a:t>of </a:t>
            </a:r>
            <a:r>
              <a:rPr lang="en-US" sz="1050" dirty="0" smtClean="0">
                <a:latin typeface="Open Sans Light" charset="0"/>
                <a:ea typeface="Open Sans Light" charset="0"/>
                <a:cs typeface="Open Sans Light" charset="0"/>
              </a:rPr>
              <a:t>addition</a:t>
            </a:r>
            <a:r>
              <a:rPr lang="en-US" sz="1050" dirty="0">
                <a:latin typeface="Open Sans Light" charset="0"/>
                <a:ea typeface="Open Sans Light" charset="0"/>
                <a:cs typeface="Open Sans Light" charset="0"/>
              </a:rPr>
              <a:t>, </a:t>
            </a:r>
            <a:r>
              <a:rPr lang="en-US" sz="1050" dirty="0">
                <a:latin typeface="Open Sans Light" charset="0"/>
                <a:ea typeface="Open Sans Light" charset="0"/>
                <a:cs typeface="Open Sans Light" charset="0"/>
              </a:rPr>
              <a:t> </a:t>
            </a:r>
            <a:r>
              <a:rPr lang="en-US" sz="1050" dirty="0" smtClean="0">
                <a:latin typeface="Open Sans Light" charset="0"/>
                <a:ea typeface="Open Sans Light" charset="0"/>
                <a:cs typeface="Open Sans Light" charset="0"/>
              </a:rPr>
              <a:t>subtraction</a:t>
            </a:r>
            <a:r>
              <a:rPr lang="en-US" sz="1050" dirty="0">
                <a:latin typeface="Open Sans Light" charset="0"/>
                <a:ea typeface="Open Sans Light" charset="0"/>
                <a:cs typeface="Open Sans Light" charset="0"/>
              </a:rPr>
              <a:t>, </a:t>
            </a:r>
            <a:r>
              <a:rPr lang="en-US" sz="1050" dirty="0" smtClean="0">
                <a:latin typeface="Open Sans Light" charset="0"/>
                <a:ea typeface="Open Sans Light" charset="0"/>
                <a:cs typeface="Open Sans Light" charset="0"/>
              </a:rPr>
              <a:t>	             	    multiplication </a:t>
            </a:r>
            <a:r>
              <a:rPr lang="en-US" sz="1050" dirty="0">
                <a:latin typeface="Open Sans Light" charset="0"/>
                <a:ea typeface="Open Sans Light" charset="0"/>
                <a:cs typeface="Open Sans Light" charset="0"/>
              </a:rPr>
              <a:t>and division of whole numbers, </a:t>
            </a:r>
            <a:r>
              <a:rPr lang="en-US" sz="1050" dirty="0" smtClean="0">
                <a:latin typeface="Open Sans Light" charset="0"/>
                <a:ea typeface="Open Sans Light" charset="0"/>
                <a:cs typeface="Open Sans Light" charset="0"/>
              </a:rPr>
              <a:t>decimals and </a:t>
            </a:r>
            <a:r>
              <a:rPr lang="en-US" sz="1050" dirty="0">
                <a:latin typeface="Open Sans Light" charset="0"/>
                <a:ea typeface="Open Sans Light" charset="0"/>
                <a:cs typeface="Open Sans Light" charset="0"/>
              </a:rPr>
              <a:t>fractions </a:t>
            </a:r>
            <a:r>
              <a:rPr lang="en-US" sz="1050" dirty="0" smtClean="0">
                <a:latin typeface="Open Sans Light" charset="0"/>
                <a:ea typeface="Open Sans Light" charset="0"/>
                <a:cs typeface="Open Sans Light" charset="0"/>
              </a:rPr>
              <a:t> and </a:t>
            </a:r>
            <a:r>
              <a:rPr lang="en-US" sz="1050" dirty="0">
                <a:latin typeface="Open Sans Light" charset="0"/>
                <a:ea typeface="Open Sans Light" charset="0"/>
                <a:cs typeface="Open Sans Light" charset="0"/>
              </a:rPr>
              <a:t>apply </a:t>
            </a:r>
            <a:r>
              <a:rPr lang="en-US" sz="1050" dirty="0" smtClean="0">
                <a:latin typeface="Open Sans Light" charset="0"/>
                <a:ea typeface="Open Sans Light" charset="0"/>
                <a:cs typeface="Open Sans Light" charset="0"/>
              </a:rPr>
              <a:t>       	their </a:t>
            </a:r>
            <a:r>
              <a:rPr lang="en-US" sz="1050" dirty="0">
                <a:latin typeface="Open Sans Light" charset="0"/>
                <a:ea typeface="Open Sans Light" charset="0"/>
                <a:cs typeface="Open Sans Light" charset="0"/>
              </a:rPr>
              <a:t>knowledge to solve problems. They study multiples, factors, and exponents and compare and order rational numbers. </a:t>
            </a:r>
            <a:r>
              <a:rPr lang="en-US" sz="1050" dirty="0" smtClean="0">
                <a:latin typeface="Open Sans Light" charset="0"/>
                <a:ea typeface="Open Sans Light" charset="0"/>
                <a:cs typeface="Open Sans Light" charset="0"/>
              </a:rPr>
              <a:t>Students </a:t>
            </a:r>
            <a:r>
              <a:rPr lang="en-US" sz="1050" dirty="0">
                <a:latin typeface="Open Sans Light" charset="0"/>
                <a:ea typeface="Open Sans Light" charset="0"/>
                <a:cs typeface="Open Sans Light" charset="0"/>
              </a:rPr>
              <a:t>are using online resources like Gizmo, Khan Academy, and Reflex Math to increase their skills</a:t>
            </a:r>
            <a:r>
              <a:rPr lang="en-US" sz="1050" dirty="0" smtClean="0">
                <a:latin typeface="Open Sans Light" charset="0"/>
                <a:ea typeface="Open Sans Light" charset="0"/>
                <a:cs typeface="Open Sans Light" charset="0"/>
              </a:rPr>
              <a:t>. </a:t>
            </a:r>
            <a:r>
              <a:rPr lang="en-US" sz="1050" dirty="0" smtClean="0">
                <a:latin typeface="Open Sans Light" charset="0"/>
                <a:ea typeface="Open Sans Light" charset="0"/>
                <a:cs typeface="Open Sans Light" charset="0"/>
              </a:rPr>
              <a:t>Parents</a:t>
            </a:r>
            <a:r>
              <a:rPr lang="en-US" sz="1050" dirty="0">
                <a:latin typeface="Open Sans Light" charset="0"/>
                <a:ea typeface="Open Sans Light" charset="0"/>
                <a:cs typeface="Open Sans Light" charset="0"/>
              </a:rPr>
              <a:t>, please encourage your child to do homework every day.</a:t>
            </a:r>
          </a:p>
        </p:txBody>
      </p:sp>
      <p:cxnSp>
        <p:nvCxnSpPr>
          <p:cNvPr id="47" name="Straight Connector 46"/>
          <p:cNvCxnSpPr/>
          <p:nvPr/>
        </p:nvCxnSpPr>
        <p:spPr>
          <a:xfrm>
            <a:off x="-19050" y="5441716"/>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409624" y="5479778"/>
            <a:ext cx="3463290" cy="1192947"/>
          </a:xfrm>
          <a:prstGeom prst="ellipse">
            <a:avLst/>
          </a:prstGeom>
          <a:solidFill>
            <a:srgbClr val="4BC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729234" y="5636042"/>
            <a:ext cx="2865246" cy="584775"/>
          </a:xfrm>
          <a:prstGeom prst="rect">
            <a:avLst/>
          </a:prstGeom>
          <a:noFill/>
        </p:spPr>
        <p:txBody>
          <a:bodyPr wrap="square" rtlCol="0">
            <a:spAutoFit/>
          </a:bodyPr>
          <a:lstStyle/>
          <a:p>
            <a:pPr algn="ctr"/>
            <a:r>
              <a:rPr lang="en-US" sz="3200" b="1" dirty="0">
                <a:latin typeface="Amatic SC" pitchFamily="2" charset="0"/>
              </a:rPr>
              <a:t>Science &amp; Social Studies</a:t>
            </a:r>
            <a:endParaRPr lang="en-US" sz="2000" b="1" dirty="0">
              <a:latin typeface="Amatic SC" pitchFamily="2" charset="0"/>
            </a:endParaRPr>
          </a:p>
        </p:txBody>
      </p:sp>
      <p:sp>
        <p:nvSpPr>
          <p:cNvPr id="59" name="TextBox 58"/>
          <p:cNvSpPr txBox="1"/>
          <p:nvPr/>
        </p:nvSpPr>
        <p:spPr>
          <a:xfrm>
            <a:off x="3843533" y="6054480"/>
            <a:ext cx="2548890" cy="677108"/>
          </a:xfrm>
          <a:prstGeom prst="rect">
            <a:avLst/>
          </a:prstGeom>
          <a:noFill/>
        </p:spPr>
        <p:txBody>
          <a:bodyPr wrap="square" rtlCol="0">
            <a:spAutoFit/>
          </a:bodyPr>
          <a:lstStyle/>
          <a:p>
            <a:pPr algn="ctr">
              <a:spcAft>
                <a:spcPts val="300"/>
              </a:spcAft>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Ms. Dahlin</a:t>
            </a:r>
          </a:p>
          <a:p>
            <a:pPr algn="ctr">
              <a:spcAft>
                <a:spcPts val="300"/>
              </a:spcAft>
            </a:pPr>
            <a:r>
              <a:rPr lang="en-US" sz="900" dirty="0">
                <a:latin typeface="Open Sans Light" panose="020B0306030504020204" pitchFamily="34" charset="0"/>
                <a:ea typeface="Open Sans Light" panose="020B0306030504020204" pitchFamily="34" charset="0"/>
                <a:cs typeface="Open Sans Light" panose="020B0306030504020204" pitchFamily="34" charset="0"/>
              </a:rPr>
              <a:t>Christine.Dahlin@new-haven.k12.ct.us</a:t>
            </a:r>
          </a:p>
          <a:p>
            <a:pPr algn="ctr">
              <a:spcAft>
                <a:spcPts val="300"/>
              </a:spcAft>
            </a:pPr>
            <a:endParaRPr lang="en-US" sz="1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84" y="5555828"/>
            <a:ext cx="1836705" cy="1845257"/>
          </a:xfrm>
          <a:prstGeom prst="rect">
            <a:avLst/>
          </a:prstGeom>
          <a:ln>
            <a:solidFill>
              <a:schemeClr val="tx1"/>
            </a:solidFill>
          </a:ln>
        </p:spPr>
      </p:pic>
      <p:sp>
        <p:nvSpPr>
          <p:cNvPr id="5" name="TextBox 4"/>
          <p:cNvSpPr txBox="1"/>
          <p:nvPr/>
        </p:nvSpPr>
        <p:spPr>
          <a:xfrm>
            <a:off x="73719" y="7401086"/>
            <a:ext cx="1857970" cy="1615827"/>
          </a:xfrm>
          <a:prstGeom prst="rect">
            <a:avLst/>
          </a:prstGeom>
          <a:noFill/>
          <a:ln>
            <a:solidFill>
              <a:schemeClr val="tx1"/>
            </a:solidFill>
          </a:ln>
        </p:spPr>
        <p:txBody>
          <a:bodyPr wrap="square" rtlCol="0">
            <a:spAutoFit/>
          </a:bodyPr>
          <a:lstStyle/>
          <a:p>
            <a:r>
              <a:rPr lang="en-US" sz="900" dirty="0" smtClean="0">
                <a:latin typeface="Open Sans Light" charset="0"/>
                <a:ea typeface="Open Sans Light" charset="0"/>
                <a:cs typeface="Open Sans Light" charset="0"/>
              </a:rPr>
              <a:t>20 pieces of spaghetti</a:t>
            </a:r>
          </a:p>
          <a:p>
            <a:r>
              <a:rPr lang="en-US" sz="900" dirty="0" smtClean="0">
                <a:latin typeface="Open Sans Light" charset="0"/>
                <a:ea typeface="Open Sans Light" charset="0"/>
                <a:cs typeface="Open Sans Light" charset="0"/>
              </a:rPr>
              <a:t>1 yard of tape </a:t>
            </a:r>
          </a:p>
          <a:p>
            <a:r>
              <a:rPr lang="en-US" sz="900" dirty="0" smtClean="0">
                <a:latin typeface="Open Sans Light" charset="0"/>
                <a:ea typeface="Open Sans Light" charset="0"/>
                <a:cs typeface="Open Sans Light" charset="0"/>
              </a:rPr>
              <a:t>1 yard of string</a:t>
            </a:r>
          </a:p>
          <a:p>
            <a:r>
              <a:rPr lang="en-US" sz="900" dirty="0" smtClean="0">
                <a:latin typeface="Open Sans Light" charset="0"/>
                <a:ea typeface="Open Sans Light" charset="0"/>
                <a:cs typeface="Open Sans Light" charset="0"/>
              </a:rPr>
              <a:t>1 marshmallow</a:t>
            </a:r>
          </a:p>
          <a:p>
            <a:endParaRPr lang="en-US" sz="900" dirty="0" smtClean="0">
              <a:latin typeface="Open Sans Light" charset="0"/>
              <a:ea typeface="Open Sans Light" charset="0"/>
              <a:cs typeface="Open Sans Light" charset="0"/>
            </a:endParaRPr>
          </a:p>
          <a:p>
            <a:r>
              <a:rPr lang="en-US" sz="900" dirty="0" smtClean="0">
                <a:latin typeface="Open Sans Light" charset="0"/>
                <a:ea typeface="Open Sans Light" charset="0"/>
                <a:cs typeface="Open Sans Light" charset="0"/>
              </a:rPr>
              <a:t>Students worked in teams of 4 in their quest to build  the tallest, freestanding structure in 20 minutes!    </a:t>
            </a:r>
          </a:p>
          <a:p>
            <a:endParaRPr lang="en-US" sz="900" dirty="0">
              <a:latin typeface="Open Sans Light" charset="0"/>
              <a:ea typeface="Open Sans Light" charset="0"/>
              <a:cs typeface="Open Sans Light" charset="0"/>
            </a:endParaRPr>
          </a:p>
          <a:p>
            <a:r>
              <a:rPr lang="en-US" sz="900" dirty="0" smtClean="0">
                <a:latin typeface="Open Sans Light" charset="0"/>
                <a:ea typeface="Open Sans Light" charset="0"/>
                <a:cs typeface="Open Sans Light" charset="0"/>
              </a:rPr>
              <a:t>Amazing collaboration at work!</a:t>
            </a:r>
            <a:endParaRPr lang="en-US" sz="900" dirty="0">
              <a:latin typeface="Open Sans Light" charset="0"/>
              <a:ea typeface="Open Sans Light" charset="0"/>
              <a:cs typeface="Open Sans Light" charset="0"/>
            </a:endParaRPr>
          </a:p>
        </p:txBody>
      </p:sp>
      <p:sp>
        <p:nvSpPr>
          <p:cNvPr id="26" name="TextBox 25"/>
          <p:cNvSpPr txBox="1"/>
          <p:nvPr/>
        </p:nvSpPr>
        <p:spPr>
          <a:xfrm>
            <a:off x="2027387" y="5540345"/>
            <a:ext cx="1563618" cy="3808735"/>
          </a:xfrm>
          <a:prstGeom prst="rect">
            <a:avLst/>
          </a:prstGeom>
          <a:noFill/>
          <a:ln>
            <a:noFill/>
          </a:ln>
        </p:spPr>
        <p:txBody>
          <a:bodyPr wrap="square" rtlCol="0">
            <a:spAutoFit/>
          </a:bodyPr>
          <a:lstStyle/>
          <a:p>
            <a:r>
              <a:rPr lang="en-US" sz="1050" dirty="0" smtClean="0">
                <a:latin typeface="Open Sans Light" charset="0"/>
                <a:ea typeface="Open Sans Light" charset="0"/>
                <a:cs typeface="Open Sans Light" charset="0"/>
              </a:rPr>
              <a:t>     I am so excited to be teaching both Science and Social Studies </a:t>
            </a:r>
          </a:p>
          <a:p>
            <a:r>
              <a:rPr lang="en-US" sz="1050" dirty="0" smtClean="0">
                <a:latin typeface="Open Sans Light" charset="0"/>
                <a:ea typeface="Open Sans Light" charset="0"/>
                <a:cs typeface="Open Sans Light" charset="0"/>
              </a:rPr>
              <a:t>to this inquisitive group of 6</a:t>
            </a:r>
            <a:r>
              <a:rPr lang="en-US" sz="1050" baseline="30000" dirty="0" smtClean="0">
                <a:latin typeface="Open Sans Light" charset="0"/>
                <a:ea typeface="Open Sans Light" charset="0"/>
                <a:cs typeface="Open Sans Light" charset="0"/>
              </a:rPr>
              <a:t>th</a:t>
            </a:r>
            <a:r>
              <a:rPr lang="en-US" sz="1050" dirty="0" smtClean="0">
                <a:latin typeface="Open Sans Light" charset="0"/>
                <a:ea typeface="Open Sans Light" charset="0"/>
                <a:cs typeface="Open Sans Light" charset="0"/>
              </a:rPr>
              <a:t> graders this year!  Between the upcoming Presidential election and the ever growing interest in the field of science, there is so much to be inspired about!  </a:t>
            </a:r>
          </a:p>
          <a:p>
            <a:endParaRPr lang="en-US" sz="1050" dirty="0">
              <a:latin typeface="Open Sans Light" charset="0"/>
              <a:ea typeface="Open Sans Light" charset="0"/>
              <a:cs typeface="Open Sans Light" charset="0"/>
            </a:endParaRPr>
          </a:p>
          <a:p>
            <a:r>
              <a:rPr lang="en-US" sz="1050" dirty="0" smtClean="0">
                <a:latin typeface="Open Sans Light" charset="0"/>
                <a:ea typeface="Open Sans Light" charset="0"/>
                <a:cs typeface="Open Sans Light" charset="0"/>
              </a:rPr>
              <a:t>     In Science, students are learning how to hypothesize and </a:t>
            </a:r>
          </a:p>
          <a:p>
            <a:r>
              <a:rPr lang="en-US" sz="1050" dirty="0" smtClean="0">
                <a:latin typeface="Open Sans Light" charset="0"/>
                <a:ea typeface="Open Sans Light" charset="0"/>
                <a:cs typeface="Open Sans Light" charset="0"/>
              </a:rPr>
              <a:t>Investigate scientific problems.  We will continue to question, observe, record and conduct experiments 	</a:t>
            </a:r>
            <a:endParaRPr lang="en-US" sz="1050" dirty="0">
              <a:latin typeface="Open Sans Light" charset="0"/>
              <a:ea typeface="Open Sans Light" charset="0"/>
              <a:cs typeface="Open Sans Light" charset="0"/>
            </a:endParaRPr>
          </a:p>
        </p:txBody>
      </p:sp>
      <p:sp>
        <p:nvSpPr>
          <p:cNvPr id="28" name="TextBox 27"/>
          <p:cNvSpPr txBox="1"/>
          <p:nvPr/>
        </p:nvSpPr>
        <p:spPr>
          <a:xfrm>
            <a:off x="3708599" y="6692424"/>
            <a:ext cx="3099643" cy="2354491"/>
          </a:xfrm>
          <a:prstGeom prst="rect">
            <a:avLst/>
          </a:prstGeom>
          <a:noFill/>
          <a:ln>
            <a:noFill/>
          </a:ln>
        </p:spPr>
        <p:txBody>
          <a:bodyPr wrap="square" rtlCol="0">
            <a:spAutoFit/>
          </a:bodyPr>
          <a:lstStyle/>
          <a:p>
            <a:r>
              <a:rPr lang="en-US" sz="1050" dirty="0">
                <a:latin typeface="Open Sans Light" charset="0"/>
                <a:ea typeface="Open Sans Light" charset="0"/>
                <a:cs typeface="Open Sans Light" charset="0"/>
              </a:rPr>
              <a:t>as we learn more about ecosystems and the effects of pollution. </a:t>
            </a:r>
            <a:r>
              <a:rPr lang="en-US" sz="1050" dirty="0" smtClean="0">
                <a:latin typeface="Open Sans Light" charset="0"/>
                <a:ea typeface="Open Sans Light" charset="0"/>
                <a:cs typeface="Open Sans Light" charset="0"/>
              </a:rPr>
              <a:t>I </a:t>
            </a:r>
            <a:r>
              <a:rPr lang="en-US" sz="1050" dirty="0">
                <a:latin typeface="Open Sans Light" charset="0"/>
                <a:ea typeface="Open Sans Light" charset="0"/>
                <a:cs typeface="Open Sans Light" charset="0"/>
              </a:rPr>
              <a:t>encourage students to observe their everyday lives and surroundings and question “what if” and “I wonder how</a:t>
            </a:r>
            <a:r>
              <a:rPr lang="en-US" sz="1050" dirty="0" smtClean="0">
                <a:latin typeface="Open Sans Light" charset="0"/>
                <a:ea typeface="Open Sans Light" charset="0"/>
                <a:cs typeface="Open Sans Light" charset="0"/>
              </a:rPr>
              <a:t>”…..</a:t>
            </a:r>
          </a:p>
          <a:p>
            <a:endParaRPr lang="en-US" sz="1050" dirty="0">
              <a:latin typeface="Open Sans Light" charset="0"/>
              <a:ea typeface="Open Sans Light" charset="0"/>
              <a:cs typeface="Open Sans Light" charset="0"/>
            </a:endParaRPr>
          </a:p>
          <a:p>
            <a:r>
              <a:rPr lang="en-US" sz="1050" dirty="0" smtClean="0">
                <a:latin typeface="Open Sans Light" charset="0"/>
                <a:ea typeface="Open Sans Light" charset="0"/>
                <a:cs typeface="Open Sans Light" charset="0"/>
              </a:rPr>
              <a:t>     In Social Studies, students are exploring the relationship between </a:t>
            </a:r>
            <a:r>
              <a:rPr lang="en-US" sz="1050" i="1" dirty="0" smtClean="0">
                <a:latin typeface="Open Sans Light" charset="0"/>
                <a:ea typeface="Open Sans Light" charset="0"/>
                <a:cs typeface="Open Sans Light" charset="0"/>
              </a:rPr>
              <a:t>their </a:t>
            </a:r>
            <a:r>
              <a:rPr lang="en-US" sz="1050" dirty="0" smtClean="0">
                <a:latin typeface="Open Sans Light" charset="0"/>
                <a:ea typeface="Open Sans Light" charset="0"/>
                <a:cs typeface="Open Sans Light" charset="0"/>
              </a:rPr>
              <a:t>Identity and a Community.  What does our Identity mean to us, how is it created and how does it fit into our community at school, at home, our city, and beyond?  </a:t>
            </a:r>
          </a:p>
          <a:p>
            <a:pPr algn="just"/>
            <a:r>
              <a:rPr lang="en-US" sz="1050" dirty="0" smtClean="0">
                <a:latin typeface="Open Sans Light" charset="0"/>
                <a:ea typeface="Open Sans Light" charset="0"/>
                <a:cs typeface="Open Sans Light" charset="0"/>
              </a:rPr>
              <a:t>As our understanding develops, we will continue to examine the rights of citizens in a democratic society.  </a:t>
            </a:r>
            <a:endParaRPr lang="en-US" sz="1050" dirty="0">
              <a:latin typeface="Open Sans Light" charset="0"/>
              <a:ea typeface="Open Sans Light" charset="0"/>
              <a:cs typeface="Open Sans Light" charset="0"/>
            </a:endParaRPr>
          </a:p>
        </p:txBody>
      </p:sp>
    </p:spTree>
    <p:extLst>
      <p:ext uri="{BB962C8B-B14F-4D97-AF65-F5344CB8AC3E}">
        <p14:creationId xmlns:p14="http://schemas.microsoft.com/office/powerpoint/2010/main" val="3510298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TotalTime>
  <Words>705</Words>
  <Application>Microsoft Office PowerPoint</Application>
  <PresentationFormat>Letter Paper (8.5x11 in)</PresentationFormat>
  <Paragraphs>77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Open Sans</vt:lpstr>
      <vt:lpstr>Calibri</vt:lpstr>
      <vt:lpstr>Amatic SC</vt:lpstr>
      <vt:lpstr>Calibri Light</vt:lpstr>
      <vt:lpstr>Life Savers</vt:lpstr>
      <vt:lpstr>Papyrus</vt:lpstr>
      <vt:lpstr>Open Sans Light</vt: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Student, COOP</cp:lastModifiedBy>
  <cp:revision>93</cp:revision>
  <cp:lastPrinted>2016-09-16T02:13:07Z</cp:lastPrinted>
  <dcterms:created xsi:type="dcterms:W3CDTF">2014-11-15T02:21:14Z</dcterms:created>
  <dcterms:modified xsi:type="dcterms:W3CDTF">2016-09-16T02:30:17Z</dcterms:modified>
</cp:coreProperties>
</file>